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109" y="4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Thompson" userId="8435b61d-681b-4fb3-b339-01baf39084c0" providerId="ADAL" clId="{9F634802-6E36-4301-AB21-2DB0F975FEB7}"/>
    <pc:docChg chg="modSld">
      <pc:chgData name="Kevin Thompson" userId="8435b61d-681b-4fb3-b339-01baf39084c0" providerId="ADAL" clId="{9F634802-6E36-4301-AB21-2DB0F975FEB7}" dt="2024-04-22T12:58:27.206" v="2" actId="20577"/>
      <pc:docMkLst>
        <pc:docMk/>
      </pc:docMkLst>
      <pc:sldChg chg="modSp mod">
        <pc:chgData name="Kevin Thompson" userId="8435b61d-681b-4fb3-b339-01baf39084c0" providerId="ADAL" clId="{9F634802-6E36-4301-AB21-2DB0F975FEB7}" dt="2024-04-22T12:58:27.206" v="2" actId="20577"/>
        <pc:sldMkLst>
          <pc:docMk/>
          <pc:sldMk cId="2353015544" sldId="258"/>
        </pc:sldMkLst>
        <pc:spChg chg="mod">
          <ac:chgData name="Kevin Thompson" userId="8435b61d-681b-4fb3-b339-01baf39084c0" providerId="ADAL" clId="{9F634802-6E36-4301-AB21-2DB0F975FEB7}" dt="2024-04-22T12:58:27.206" v="2" actId="20577"/>
          <ac:spMkLst>
            <pc:docMk/>
            <pc:sldMk cId="2353015544" sldId="258"/>
            <ac:spMk id="6" creationId="{006F25F4-C9E2-9374-205E-19C07A8E1291}"/>
          </ac:spMkLst>
        </pc:spChg>
        <pc:spChg chg="mod">
          <ac:chgData name="Kevin Thompson" userId="8435b61d-681b-4fb3-b339-01baf39084c0" providerId="ADAL" clId="{9F634802-6E36-4301-AB21-2DB0F975FEB7}" dt="2024-04-22T12:58:23.952" v="1" actId="1076"/>
          <ac:spMkLst>
            <pc:docMk/>
            <pc:sldMk cId="2353015544" sldId="258"/>
            <ac:spMk id="14" creationId="{675B7D6F-57CE-4852-81A3-5043683C0E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2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0A2D-93C9-4B4E-929B-BC0B3434CF1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ogence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gence.org/wp-content/uploads/2024/03/IPD-Cogence-Presentation-B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95BAC5A-3116-42D7-834E-B5714EDDAF31}"/>
              </a:ext>
            </a:extLst>
          </p:cNvPr>
          <p:cNvSpPr/>
          <p:nvPr/>
        </p:nvSpPr>
        <p:spPr>
          <a:xfrm>
            <a:off x="0" y="8394060"/>
            <a:ext cx="6858000" cy="74993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2">
            <a:hlinkClick r:id="rId2"/>
            <a:extLst>
              <a:ext uri="{FF2B5EF4-FFF2-40B4-BE49-F238E27FC236}">
                <a16:creationId xmlns:a16="http://schemas.microsoft.com/office/drawing/2014/main" id="{51BA9A64-ADC9-41FF-871D-043125E26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27903" y="416950"/>
            <a:ext cx="2499851" cy="43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BFCD86-C0DA-4493-B3E4-F186B48C131E}"/>
              </a:ext>
            </a:extLst>
          </p:cNvPr>
          <p:cNvSpPr txBox="1"/>
          <p:nvPr/>
        </p:nvSpPr>
        <p:spPr>
          <a:xfrm>
            <a:off x="185150" y="1688362"/>
            <a:ext cx="6110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 b="1" dirty="0">
                <a:ea typeface="Calibri" panose="020F0502020204030204" pitchFamily="34" charset="0"/>
              </a:rPr>
              <a:t>Thursday, May 16, 2024</a:t>
            </a:r>
          </a:p>
          <a:p>
            <a:pPr algn="ctr"/>
            <a:r>
              <a:rPr lang="en-US" altLang="en-US" sz="1600" dirty="0">
                <a:ea typeface="Calibri" panose="020F0502020204030204" pitchFamily="34" charset="0"/>
              </a:rPr>
              <a:t>4:30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PM – 6:30PM</a:t>
            </a:r>
            <a:endParaRPr lang="en-US" sz="13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F25C3-C80A-4795-A293-74A89B1FF401}"/>
              </a:ext>
            </a:extLst>
          </p:cNvPr>
          <p:cNvSpPr txBox="1"/>
          <p:nvPr/>
        </p:nvSpPr>
        <p:spPr>
          <a:xfrm>
            <a:off x="1355452" y="8431132"/>
            <a:ext cx="414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>
                <a:solidFill>
                  <a:schemeClr val="bg1"/>
                </a:solidFill>
              </a:rPr>
              <a:t>Inspire. Educate. Unite.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B7D6F-57CE-4852-81A3-5043683C0E14}"/>
              </a:ext>
            </a:extLst>
          </p:cNvPr>
          <p:cNvSpPr txBox="1"/>
          <p:nvPr/>
        </p:nvSpPr>
        <p:spPr>
          <a:xfrm>
            <a:off x="83638" y="7530210"/>
            <a:ext cx="656836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Program 4:30 - 6:30 PM | Reception </a:t>
            </a:r>
            <a:r>
              <a:rPr lang="en-US" sz="1600" b="1" dirty="0">
                <a:solidFill>
                  <a:srgbClr val="0070C0"/>
                </a:solidFill>
                <a:latin typeface="Open Sans" panose="020B0606030504020204" pitchFamily="34" charset="0"/>
              </a:rPr>
              <a:t>to follow</a:t>
            </a:r>
            <a:endParaRPr lang="en-US" sz="1600" b="1" i="0" dirty="0">
              <a:solidFill>
                <a:srgbClr val="0070C0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Open Sans" panose="020B0606030504020204" pitchFamily="34" charset="0"/>
              </a:rPr>
              <a:t>MA Design, </a:t>
            </a:r>
            <a:r>
              <a:rPr lang="en-US" sz="1600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775 Yard Street, Suite 325</a:t>
            </a:r>
          </a:p>
          <a:p>
            <a:pPr algn="ctr"/>
            <a:r>
              <a:rPr lang="en-US" sz="1600" b="1" dirty="0">
                <a:solidFill>
                  <a:srgbClr val="0070C0"/>
                </a:solidFill>
                <a:latin typeface="Open Sans" panose="020B0606030504020204" pitchFamily="34" charset="0"/>
              </a:rPr>
              <a:t>Columbus</a:t>
            </a:r>
            <a:r>
              <a:rPr lang="en-US" sz="1600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, OH 43212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E2E9F6-5EB8-42AC-93BF-CB0A3A6A4554}"/>
              </a:ext>
            </a:extLst>
          </p:cNvPr>
          <p:cNvSpPr txBox="1"/>
          <p:nvPr/>
        </p:nvSpPr>
        <p:spPr>
          <a:xfrm>
            <a:off x="0" y="974182"/>
            <a:ext cx="6802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Open Sans" panose="020B0606030504020204" pitchFamily="34" charset="0"/>
              </a:rPr>
              <a:t>Now the REAL fun begins: </a:t>
            </a:r>
          </a:p>
          <a:p>
            <a:pPr algn="ctr"/>
            <a:r>
              <a:rPr lang="en-US" b="1" i="1" dirty="0">
                <a:solidFill>
                  <a:schemeClr val="accent1"/>
                </a:solidFill>
                <a:latin typeface="Open Sans" panose="020B0606030504020204" pitchFamily="34" charset="0"/>
              </a:rPr>
              <a:t>Visioning the Project Delivery Method Series</a:t>
            </a:r>
            <a:r>
              <a:rPr lang="en-US" b="1" i="1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 Deliverable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6F25F4-C9E2-9374-205E-19C07A8E1291}"/>
              </a:ext>
            </a:extLst>
          </p:cNvPr>
          <p:cNvSpPr txBox="1"/>
          <p:nvPr/>
        </p:nvSpPr>
        <p:spPr>
          <a:xfrm>
            <a:off x="201102" y="2259343"/>
            <a:ext cx="63334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Those of us fortunate enough to have attended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the last of our 4-part roundtable series (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March 21, on Integrated Project Delivery or “IPD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”)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 enjoyed two outstanding presentations from Barton Malow and Independence Construction, followed by a robust discussion on utilizing IPD principles - with and without IPD contracts.  Even if you were unable to attend, you may still access </a:t>
            </a:r>
            <a:r>
              <a:rPr lang="en-US" sz="1400" b="0" i="0" u="sng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inherit"/>
                <a:hlinkClick r:id="rId4" tooltip="https://cogence.org/wp-content/uploads/2024/03/IPD-Cogence-Presentation-BM.pdf"/>
              </a:rPr>
              <a:t>Barton Malow’s presentation.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 </a:t>
            </a:r>
            <a:endParaRPr lang="en-US" sz="14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 </a:t>
            </a:r>
            <a:endParaRPr lang="en-US" sz="14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Now the real fun begins!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Beyond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 gaining Owners’ perspectives about CMR, Design-Build, Design-Bid-Build and IPD, our ultimate goal is to create a deliverable to summarize and put into context the remarkable insights and commentary that we gained. So please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p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lan to join us </a:t>
            </a:r>
            <a:r>
              <a:rPr lang="en-US" sz="1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Thursday, May 16,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 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to lend your wisdom and feedback as we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 </a:t>
            </a:r>
            <a:r>
              <a:rPr lang="en-US" sz="14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workshop the draft deliverable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400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First, the </a:t>
            </a:r>
            <a:r>
              <a:rPr lang="en-US" sz="1400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full COGENCE constituency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 will review the draft and offer thoughts and feedback regarding the content to be included in the CMR, Design-Build, and Design-Bid-Build sections.</a:t>
            </a: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Second, we will </a:t>
            </a:r>
            <a:r>
              <a:rPr lang="en-US" sz="1400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break into industry segments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 and discuss how each different COGENCE constituent group may implement IPD principles into their projects (whether the project is IPD or not).</a:t>
            </a: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Jennifer Son from The Ohio State University has already gone through this exercise, so she will share her methodology as an example for the rest of the group to follow.</a:t>
            </a: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After Jennifer provides the example, the rest of the industry segment groups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inherit"/>
              </a:rPr>
              <a:t>will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nherit"/>
              </a:rPr>
              <a:t> do likewise and provide their own insights on if/how IPD principles may be incorporated into your projects.</a:t>
            </a:r>
            <a:endParaRPr lang="en-US" sz="1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D130217920E4292F3B94E96CA4F31" ma:contentTypeVersion="18" ma:contentTypeDescription="Create a new document." ma:contentTypeScope="" ma:versionID="c0d7b2c1b3e4e973580a7ec1f88c1c5e">
  <xsd:schema xmlns:xsd="http://www.w3.org/2001/XMLSchema" xmlns:xs="http://www.w3.org/2001/XMLSchema" xmlns:p="http://schemas.microsoft.com/office/2006/metadata/properties" xmlns:ns2="cf94172a-373b-4c6d-90e0-03601b687428" xmlns:ns3="d8d95cb7-59fe-44f3-bdfd-78a52d5767a3" targetNamespace="http://schemas.microsoft.com/office/2006/metadata/properties" ma:root="true" ma:fieldsID="3287a43dc9836b7db5d07351e3c82bb0" ns2:_="" ns3:_="">
    <xsd:import namespace="cf94172a-373b-4c6d-90e0-03601b687428"/>
    <xsd:import namespace="d8d95cb7-59fe-44f3-bdfd-78a52d576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94172a-373b-4c6d-90e0-03601b687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95ca60e-814e-4816-9783-1d386f0c99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5cb7-59fe-44f3-bdfd-78a52d576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3654bc-936b-4491-b17a-282daf9c8aef}" ma:internalName="TaxCatchAll" ma:showField="CatchAllData" ma:web="d8d95cb7-59fe-44f3-bdfd-78a52d5767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94172a-373b-4c6d-90e0-03601b687428">
      <Terms xmlns="http://schemas.microsoft.com/office/infopath/2007/PartnerControls"/>
    </lcf76f155ced4ddcb4097134ff3c332f>
    <TaxCatchAll xmlns="d8d95cb7-59fe-44f3-bdfd-78a52d5767a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783C63-D819-43E6-B0C3-E9DE00DCE239}">
  <ds:schemaRefs>
    <ds:schemaRef ds:uri="cf94172a-373b-4c6d-90e0-03601b687428"/>
    <ds:schemaRef ds:uri="d8d95cb7-59fe-44f3-bdfd-78a52d5767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B1312DF-0202-4D65-AD91-81B70019B49A}">
  <ds:schemaRefs>
    <ds:schemaRef ds:uri="cf94172a-373b-4c6d-90e0-03601b687428"/>
    <ds:schemaRef ds:uri="d8d95cb7-59fe-44f3-bdfd-78a52d5767a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BDF6DD-EDF7-4468-A013-C069677088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317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inherit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Pim Peterson</dc:creator>
  <cp:lastModifiedBy>Kevin Thompson</cp:lastModifiedBy>
  <cp:revision>4</cp:revision>
  <dcterms:created xsi:type="dcterms:W3CDTF">2021-07-15T14:36:30Z</dcterms:created>
  <dcterms:modified xsi:type="dcterms:W3CDTF">2024-04-22T12:58:53Z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0x010100980D130217920E4292F3B94E96CA4F31</vt:lpwstr>
  </property>
  <property fmtid="{D5CDD505-2E9C-101B-9397-08002B2CF9AE}" pid="3" name="MediaServiceImageTags">
    <vt:lpwstr/>
  </property>
</Properties>
</file>